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1" r:id="rId9"/>
    <p:sldId id="280" r:id="rId10"/>
    <p:sldId id="278" r:id="rId11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C64B91-CE34-44DC-A737-3364FA150140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180651-7648-4610-9D49-9E461280C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40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BFEFFA7-7297-41A2-930B-6154CD3C80DA}" type="datetime1">
              <a:rPr lang="en-US" smtClean="0"/>
              <a:pPr>
                <a:defRPr/>
              </a:pPr>
              <a:t>2/14/2014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676C995-2CC4-4BBB-8158-851EBFC09B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2CD571-D3D1-48F4-9569-9CB4D165B1EF}" type="datetime1">
              <a:rPr lang="en-US" smtClean="0"/>
              <a:pPr>
                <a:defRPr/>
              </a:pPr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196433A-8E28-4439-A57F-9819D7AE69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F27757-E4C1-4C23-9E57-22C09DE5981C}" type="datetime1">
              <a:rPr lang="en-US" smtClean="0"/>
              <a:pPr>
                <a:defRPr/>
              </a:pPr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DE6E83-DDBA-4BB4-914F-1D7094679E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9740CD5-9504-4151-8041-2F36024EFF6D}" type="datetime1">
              <a:rPr lang="en-US" smtClean="0"/>
              <a:pPr>
                <a:defRPr/>
              </a:pPr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414F65-E128-4988-8B5C-9DD1F07F1B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9DD6490-D110-4B24-A982-38E737DA45EE}" type="datetime1">
              <a:rPr lang="en-US" smtClean="0"/>
              <a:pPr>
                <a:defRPr/>
              </a:pPr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B79860F-86FB-412B-94F7-45700D6B21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BDCC79B-1011-4793-B787-2B467C863C15}" type="datetime1">
              <a:rPr lang="en-US" smtClean="0"/>
              <a:pPr>
                <a:defRPr/>
              </a:pPr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1E41CA8-2925-4E36-B2A5-E704798CBF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28C934E-FEC1-476A-8016-67CF80DA4FA6}" type="datetime1">
              <a:rPr lang="en-US" smtClean="0"/>
              <a:pPr>
                <a:defRPr/>
              </a:pPr>
              <a:t>2/14/2014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AC23F91-A661-4904-B782-C12E135080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DA9C972-68A5-452A-92B1-F07E096C22F5}" type="datetime1">
              <a:rPr lang="en-US" smtClean="0"/>
              <a:pPr>
                <a:defRPr/>
              </a:pPr>
              <a:t>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5ADDD40-FDED-40A0-A6FD-0268AC3CFB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D522FE4-CBB0-4D08-9C34-04FA7B98851D}" type="datetime1">
              <a:rPr lang="en-US" smtClean="0"/>
              <a:pPr>
                <a:defRPr/>
              </a:pPr>
              <a:t>2/14/2014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5777AEC-B5C0-432B-ABDF-C4FA8F90EA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BDAACE02-5649-451F-A636-F865B3898E8B}" type="datetime1">
              <a:rPr lang="en-US" smtClean="0"/>
              <a:pPr>
                <a:defRPr/>
              </a:pPr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74E08F8-38D4-40AF-B700-92227C913F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1E8A596-ECB8-4C6B-9CC0-342A5EC5146B}" type="datetime1">
              <a:rPr lang="en-US" smtClean="0"/>
              <a:pPr>
                <a:defRPr/>
              </a:pPr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5EF04AC-9B54-444E-8467-0F59F0EF50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AD1C823-B196-4042-BC06-06C14F8CD2F2}" type="datetime1">
              <a:rPr lang="en-US" smtClean="0"/>
              <a:pPr>
                <a:defRPr/>
              </a:pPr>
              <a:t>2/14/2014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244F04D-FB4B-4F6B-BC5C-CABCD9CC04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Visual Arts Extended Essay</a:t>
            </a:r>
            <a:endParaRPr lang="en-US" dirty="0">
              <a:ea typeface="+mj-ea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971800"/>
            <a:ext cx="3810001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6058" y="0"/>
            <a:ext cx="5625341" cy="6248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777836" y="862042"/>
            <a:ext cx="3659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latin typeface="Angsana New" pitchFamily="18" charset="-34"/>
                <a:cs typeface="Angsana New" pitchFamily="18" charset="-34"/>
              </a:rPr>
              <a:t>Now Go, </a:t>
            </a:r>
          </a:p>
          <a:p>
            <a:pPr algn="ctr"/>
            <a:r>
              <a:rPr lang="en-US" sz="7200" b="1" dirty="0" smtClean="0">
                <a:latin typeface="Angsana New" pitchFamily="18" charset="-34"/>
                <a:cs typeface="Angsana New" pitchFamily="18" charset="-34"/>
              </a:rPr>
              <a:t>and do </a:t>
            </a:r>
          </a:p>
          <a:p>
            <a:pPr algn="ctr"/>
            <a:r>
              <a:rPr lang="en-US" sz="7200" b="1" dirty="0" smtClean="0">
                <a:latin typeface="Angsana New" pitchFamily="18" charset="-34"/>
                <a:cs typeface="Angsana New" pitchFamily="18" charset="-34"/>
              </a:rPr>
              <a:t>Great </a:t>
            </a:r>
          </a:p>
          <a:p>
            <a:pPr algn="ctr"/>
            <a:r>
              <a:rPr lang="en-US" sz="7200" b="1" dirty="0" smtClean="0">
                <a:latin typeface="Angsana New" pitchFamily="18" charset="-34"/>
                <a:cs typeface="Angsana New" pitchFamily="18" charset="-34"/>
              </a:rPr>
              <a:t>Things</a:t>
            </a:r>
            <a:endParaRPr lang="en-US" sz="72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charset="2"/>
              <a:buNone/>
            </a:pPr>
            <a:r>
              <a:rPr lang="en-US" dirty="0" smtClean="0"/>
              <a:t>VA Extended </a:t>
            </a:r>
            <a:r>
              <a:rPr lang="en-US" dirty="0"/>
              <a:t>E</a:t>
            </a:r>
            <a:r>
              <a:rPr lang="en-US" dirty="0" smtClean="0"/>
              <a:t>ssay effectively addresses a particular issue or research question appropriate to the visual arts</a:t>
            </a:r>
          </a:p>
          <a:p>
            <a:pPr eaLnBrk="1" hangingPunct="1">
              <a:buFont typeface="Wingdings 2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 Art Styles</a:t>
            </a:r>
          </a:p>
          <a:p>
            <a:pPr eaLnBrk="1" hangingPunct="1"/>
            <a:r>
              <a:rPr lang="en-US" dirty="0"/>
              <a:t> </a:t>
            </a:r>
            <a:r>
              <a:rPr lang="en-US" dirty="0" smtClean="0"/>
              <a:t>Architecture </a:t>
            </a:r>
          </a:p>
          <a:p>
            <a:pPr eaLnBrk="1" hangingPunct="1"/>
            <a:r>
              <a:rPr lang="en-US" dirty="0" smtClean="0"/>
              <a:t> Design</a:t>
            </a:r>
          </a:p>
          <a:p>
            <a:pPr eaLnBrk="1" hangingPunct="1"/>
            <a:r>
              <a:rPr lang="en-US" dirty="0" smtClean="0"/>
              <a:t> Contemporary forms of </a:t>
            </a:r>
          </a:p>
          <a:p>
            <a:pPr eaLnBrk="1" hangingPunct="1">
              <a:buNone/>
            </a:pPr>
            <a:r>
              <a:rPr lang="en-US" dirty="0" smtClean="0"/>
              <a:t>    visual culture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Overview</a:t>
            </a:r>
            <a:endParaRPr lang="en-US" dirty="0">
              <a:ea typeface="+mj-ea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2514600"/>
            <a:ext cx="2819400" cy="414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 Students’ direct experience with artwork, craftwork, or design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 Interest in the work of a particular artist, style, or period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Research is generated by…</a:t>
            </a:r>
            <a:endParaRPr lang="en-US" dirty="0">
              <a:ea typeface="+mj-ea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3886200"/>
            <a:ext cx="4572000" cy="2687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Address a relevant issue or research question and arrive at a particular and preferably personal conclusion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 Avoid narrative or descriptive essays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 Be specific with a clear focus to ensure detailed understanding and critical analysis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Visual Art Extended Essays must…</a:t>
            </a:r>
            <a:endParaRPr lang="en-US" dirty="0">
              <a:ea typeface="+mj-ea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5029200"/>
            <a:ext cx="3810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75" y="2362199"/>
            <a:ext cx="1571625" cy="2285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buFont typeface="Wingdings 2" charset="2"/>
              <a:buNone/>
            </a:pPr>
            <a:r>
              <a:rPr lang="en-US" b="1" u="sng" dirty="0" smtClean="0"/>
              <a:t>Be Specific!</a:t>
            </a:r>
          </a:p>
          <a:p>
            <a:pPr eaLnBrk="1" hangingPunct="1"/>
            <a:r>
              <a:rPr lang="en-US" dirty="0" smtClean="0"/>
              <a:t> “How did </a:t>
            </a:r>
            <a:r>
              <a:rPr lang="en-US" dirty="0" err="1" smtClean="0"/>
              <a:t>Wassily</a:t>
            </a:r>
            <a:r>
              <a:rPr lang="en-US" dirty="0" smtClean="0"/>
              <a:t> Kandinsky use color?” </a:t>
            </a:r>
            <a:r>
              <a:rPr lang="en-US" b="1" u="sng" dirty="0" smtClean="0"/>
              <a:t>NOT </a:t>
            </a:r>
            <a:r>
              <a:rPr lang="en-US" dirty="0" smtClean="0"/>
              <a:t>“The Bauhaus”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 “An analysis of African influences on Henry Moore” </a:t>
            </a:r>
            <a:r>
              <a:rPr lang="en-US" b="1" u="sng" dirty="0" smtClean="0"/>
              <a:t>NOT </a:t>
            </a:r>
            <a:r>
              <a:rPr lang="en-US" dirty="0" smtClean="0"/>
              <a:t>“20</a:t>
            </a:r>
            <a:r>
              <a:rPr lang="en-US" baseline="30000" dirty="0" smtClean="0"/>
              <a:t>th</a:t>
            </a:r>
            <a:r>
              <a:rPr lang="en-US" dirty="0" smtClean="0"/>
              <a:t> Century British Sculpture”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 “Klimt’s use of gold” </a:t>
            </a:r>
            <a:r>
              <a:rPr lang="en-US" b="1" u="sng" dirty="0" smtClean="0"/>
              <a:t>NOT </a:t>
            </a:r>
            <a:r>
              <a:rPr lang="en-US" dirty="0" smtClean="0"/>
              <a:t>“The art of Native North American People”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Sample VA Extended Essay Titles</a:t>
            </a:r>
            <a:endParaRPr lang="en-US" dirty="0">
              <a:ea typeface="+mj-ea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5181600"/>
            <a:ext cx="1828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 2" charset="2"/>
              <a:buNone/>
            </a:pPr>
            <a:r>
              <a:rPr lang="en-US" sz="2400" b="1" dirty="0" smtClean="0"/>
              <a:t>Topic	</a:t>
            </a:r>
            <a:r>
              <a:rPr lang="en-US" sz="2400" dirty="0" smtClean="0"/>
              <a:t>	          Cultural influence on 					Pablo Picasso’s  work</a:t>
            </a:r>
          </a:p>
          <a:p>
            <a:pPr eaLnBrk="1" hangingPunct="1">
              <a:buFont typeface="Wingdings 2" charset="2"/>
              <a:buNone/>
            </a:pPr>
            <a:endParaRPr lang="en-US" sz="2400" dirty="0" smtClean="0"/>
          </a:p>
          <a:p>
            <a:pPr eaLnBrk="1" hangingPunct="1">
              <a:buFont typeface="Wingdings 2" charset="2"/>
              <a:buNone/>
            </a:pPr>
            <a:r>
              <a:rPr lang="en-US" sz="2400" b="1" dirty="0" smtClean="0"/>
              <a:t>Research Question</a:t>
            </a:r>
            <a:r>
              <a:rPr lang="en-US" sz="2400" dirty="0" smtClean="0"/>
              <a:t>   	Picasso: individual genius 				or cultural thief?</a:t>
            </a:r>
          </a:p>
          <a:p>
            <a:pPr eaLnBrk="1" hangingPunct="1">
              <a:buFont typeface="Wingdings 2" charset="2"/>
              <a:buNone/>
            </a:pPr>
            <a:endParaRPr lang="en-US" sz="2400" dirty="0" smtClean="0"/>
          </a:p>
          <a:p>
            <a:pPr eaLnBrk="1" hangingPunct="1">
              <a:buFont typeface="Wingdings 2" charset="2"/>
              <a:buNone/>
            </a:pPr>
            <a:r>
              <a:rPr lang="en-US" sz="2400" b="1" dirty="0" smtClean="0"/>
              <a:t>Approach</a:t>
            </a:r>
            <a:r>
              <a:rPr lang="en-US" sz="2400" dirty="0" smtClean="0"/>
              <a:t>	   		An investigation of the 					extent to which selected 				images in Picasso’s work 				may have been 						appropriated from other 				cultural sources.</a:t>
            </a:r>
          </a:p>
          <a:p>
            <a:pPr eaLnBrk="1" hangingPunct="1">
              <a:buFont typeface="Wingdings 2" charset="2"/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VA Extended Essay Approach</a:t>
            </a:r>
            <a:endParaRPr lang="en-US" dirty="0">
              <a:ea typeface="+mj-ea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0418" y="4094018"/>
            <a:ext cx="2078182" cy="207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 Local and primary sources: </a:t>
            </a:r>
          </a:p>
          <a:p>
            <a:pPr lvl="1"/>
            <a:r>
              <a:rPr lang="en-US" sz="1700" i="1" dirty="0" smtClean="0"/>
              <a:t>Artists interviews </a:t>
            </a:r>
          </a:p>
          <a:p>
            <a:pPr lvl="1"/>
            <a:r>
              <a:rPr lang="en-US" sz="1700" i="1" dirty="0" smtClean="0"/>
              <a:t>Going to see art works in person</a:t>
            </a:r>
          </a:p>
          <a:p>
            <a:pPr lvl="1"/>
            <a:r>
              <a:rPr lang="en-US" sz="1700" i="1" dirty="0" smtClean="0"/>
              <a:t>Interview of people reactions to art works</a:t>
            </a:r>
          </a:p>
          <a:p>
            <a:pPr marL="109728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Collecting and analyzing reproductions of artworks. </a:t>
            </a:r>
            <a:r>
              <a:rPr lang="en-US" sz="1700" i="1" dirty="0" smtClean="0"/>
              <a:t>a.k.a. Your critique.</a:t>
            </a:r>
          </a:p>
          <a:p>
            <a:pPr eaLnBrk="1" hangingPunct="1"/>
            <a:endParaRPr lang="en-US" dirty="0" smtClean="0"/>
          </a:p>
          <a:p>
            <a:r>
              <a:rPr lang="en-US" dirty="0"/>
              <a:t>Sources that support ideas, opinions and </a:t>
            </a:r>
            <a:r>
              <a:rPr lang="en-US" dirty="0" smtClean="0"/>
              <a:t>assertions. Show evidence that supports your comments and conclusions. </a:t>
            </a:r>
            <a:r>
              <a:rPr lang="en-US" sz="1700" i="1" dirty="0" smtClean="0"/>
              <a:t>What do the art Professionals/Historians/Curators have to say that support you?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VA Extended Essay should include…</a:t>
            </a:r>
            <a:endParaRPr lang="en-US" dirty="0">
              <a:ea typeface="+mj-ea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0182" y="76200"/>
            <a:ext cx="2514600" cy="248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Explores art and its function in society.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/>
              <a:t>Personal </a:t>
            </a:r>
            <a:r>
              <a:rPr lang="en-US" dirty="0" smtClean="0"/>
              <a:t>Critique/Analysis of art works.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Illustrations and List of illustration </a:t>
            </a:r>
            <a:r>
              <a:rPr lang="en-US" dirty="0" smtClean="0"/>
              <a:t>Page</a:t>
            </a:r>
          </a:p>
          <a:p>
            <a:endParaRPr lang="en-US" dirty="0"/>
          </a:p>
          <a:p>
            <a:r>
              <a:rPr lang="en-US" dirty="0" smtClean="0"/>
              <a:t>Layout can consists of table of contents, subheading and appendix.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</a:rPr>
              <a:t>Cool cover page</a:t>
            </a:r>
            <a:endParaRPr lang="en-US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different about a VA 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27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42672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b="1" u="sng" dirty="0" smtClean="0"/>
              <a:t>Conference 1: Jan. 2-7</a:t>
            </a:r>
          </a:p>
          <a:p>
            <a:pPr lvl="1"/>
            <a:r>
              <a:rPr lang="en-US" sz="1500" dirty="0"/>
              <a:t>Research Question</a:t>
            </a:r>
          </a:p>
          <a:p>
            <a:pPr lvl="1"/>
            <a:r>
              <a:rPr lang="en-US" sz="1500" dirty="0"/>
              <a:t>Bring books and articles to support research question and </a:t>
            </a:r>
            <a:r>
              <a:rPr lang="en-US" sz="1500" dirty="0" smtClean="0"/>
              <a:t>purpose.</a:t>
            </a:r>
          </a:p>
          <a:p>
            <a:r>
              <a:rPr lang="en-US" b="1" u="sng" dirty="0" smtClean="0"/>
              <a:t>Conference 2: Mar. 3-7</a:t>
            </a:r>
          </a:p>
          <a:p>
            <a:pPr lvl="1">
              <a:buFont typeface="Arial" pitchFamily="34" charset="0"/>
              <a:buChar char="•"/>
            </a:pPr>
            <a:r>
              <a:rPr lang="en-US" sz="1500" dirty="0" smtClean="0"/>
              <a:t>Bring more books and articles.</a:t>
            </a:r>
          </a:p>
          <a:p>
            <a:pPr lvl="1">
              <a:buFont typeface="Arial" pitchFamily="34" charset="0"/>
              <a:buChar char="•"/>
            </a:pPr>
            <a:r>
              <a:rPr lang="en-US" sz="1500" dirty="0" smtClean="0"/>
              <a:t>Working Outline.</a:t>
            </a:r>
          </a:p>
          <a:p>
            <a:r>
              <a:rPr lang="en-US" b="1" u="sng" dirty="0" smtClean="0"/>
              <a:t>Conference 3 :Apr. 21-May 2</a:t>
            </a:r>
          </a:p>
          <a:p>
            <a:pPr lvl="1"/>
            <a:r>
              <a:rPr lang="en-US" sz="1500" dirty="0" smtClean="0"/>
              <a:t>Annotated Bibliography.</a:t>
            </a:r>
          </a:p>
          <a:p>
            <a:pPr lvl="1"/>
            <a:r>
              <a:rPr lang="en-US" sz="1500" dirty="0" smtClean="0"/>
              <a:t>Working Outline.</a:t>
            </a:r>
          </a:p>
          <a:p>
            <a:pPr lvl="1"/>
            <a:r>
              <a:rPr lang="en-US" sz="1500" dirty="0" smtClean="0"/>
              <a:t>First 1000 words.</a:t>
            </a:r>
          </a:p>
          <a:p>
            <a:endParaRPr lang="en-US" sz="1200" dirty="0" smtClean="0"/>
          </a:p>
          <a:p>
            <a:r>
              <a:rPr lang="en-US" b="1" u="sng" dirty="0" smtClean="0"/>
              <a:t>Conference 4:Jun 2-6</a:t>
            </a:r>
          </a:p>
          <a:p>
            <a:pPr lvl="1"/>
            <a:r>
              <a:rPr lang="en-US" sz="1500" dirty="0" smtClean="0"/>
              <a:t>Bibliography</a:t>
            </a:r>
          </a:p>
          <a:p>
            <a:pPr lvl="1"/>
            <a:r>
              <a:rPr lang="en-US" sz="1500" dirty="0" smtClean="0"/>
              <a:t>5 Pages of Essay</a:t>
            </a:r>
          </a:p>
          <a:p>
            <a:pPr lvl="1"/>
            <a:r>
              <a:rPr lang="en-US" sz="1500" dirty="0" smtClean="0"/>
              <a:t>Table of Contents</a:t>
            </a:r>
          </a:p>
          <a:p>
            <a:pPr lvl="1"/>
            <a:r>
              <a:rPr lang="en-US" sz="1500" dirty="0" smtClean="0"/>
              <a:t>Cover</a:t>
            </a:r>
          </a:p>
          <a:p>
            <a:pPr lvl="1"/>
            <a:r>
              <a:rPr lang="en-US" sz="1500" dirty="0" smtClean="0"/>
              <a:t>List of Illustrations</a:t>
            </a:r>
          </a:p>
          <a:p>
            <a:r>
              <a:rPr lang="en-US" b="1" u="sng" dirty="0" smtClean="0"/>
              <a:t>Conference 5: Oct. 6-10</a:t>
            </a:r>
          </a:p>
          <a:p>
            <a:pPr lvl="1"/>
            <a:r>
              <a:rPr lang="en-US" sz="1700" dirty="0" smtClean="0"/>
              <a:t>All VA EE student group conference with Khan</a:t>
            </a:r>
          </a:p>
          <a:p>
            <a:r>
              <a:rPr lang="en-US" b="1" u="sng" dirty="0" smtClean="0"/>
              <a:t>Conference 6: Nov. 3-7</a:t>
            </a:r>
          </a:p>
          <a:p>
            <a:pPr lvl="1"/>
            <a:r>
              <a:rPr lang="en-US" sz="1700" dirty="0" smtClean="0"/>
              <a:t>Personal Final Conference about Rough draft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 EE </a:t>
            </a:r>
            <a:r>
              <a:rPr lang="en-US" dirty="0"/>
              <a:t>D</a:t>
            </a:r>
            <a:r>
              <a:rPr lang="en-US" dirty="0" smtClean="0"/>
              <a:t>ue Dates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91199" y="1524000"/>
            <a:ext cx="3124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400" b="1" u="sng" dirty="0" smtClean="0">
              <a:latin typeface="+mn-lt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400" b="1" u="sng" dirty="0" smtClean="0">
                <a:latin typeface="+mn-lt"/>
              </a:rPr>
              <a:t>Jan 2-17: </a:t>
            </a:r>
            <a:r>
              <a:rPr lang="en-US" sz="1400" dirty="0" smtClean="0">
                <a:latin typeface="+mn-lt"/>
              </a:rPr>
              <a:t>Research Question and Books and articles.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400" dirty="0" smtClean="0">
              <a:latin typeface="+mn-lt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400" b="1" u="sng" dirty="0" smtClean="0">
                <a:latin typeface="+mn-lt"/>
              </a:rPr>
              <a:t>March 3-7: </a:t>
            </a:r>
            <a:r>
              <a:rPr lang="en-US" sz="1400" dirty="0" smtClean="0">
                <a:latin typeface="+mn-lt"/>
              </a:rPr>
              <a:t>Working Outline, Books and Articles.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400" dirty="0" smtClean="0">
              <a:latin typeface="+mn-lt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400" b="1" u="sng" dirty="0" smtClean="0">
                <a:latin typeface="+mn-lt"/>
              </a:rPr>
              <a:t>April 21-May 2: </a:t>
            </a:r>
            <a:r>
              <a:rPr lang="en-US" sz="1400" dirty="0" smtClean="0">
                <a:latin typeface="+mn-lt"/>
              </a:rPr>
              <a:t>Working Outline, </a:t>
            </a:r>
            <a:r>
              <a:rPr lang="en-US" sz="1400" dirty="0">
                <a:latin typeface="+mn-lt"/>
              </a:rPr>
              <a:t>A</a:t>
            </a:r>
            <a:r>
              <a:rPr lang="en-US" sz="1400" dirty="0" smtClean="0">
                <a:latin typeface="+mn-lt"/>
              </a:rPr>
              <a:t>nnotated Bibliography, and 1000 words.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400" dirty="0" smtClean="0">
              <a:latin typeface="+mn-lt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400" b="1" u="sng" dirty="0" smtClean="0">
                <a:latin typeface="+mn-lt"/>
              </a:rPr>
              <a:t>June 2-6: </a:t>
            </a:r>
            <a:r>
              <a:rPr lang="en-US" sz="1400" dirty="0" smtClean="0">
                <a:latin typeface="+mn-lt"/>
              </a:rPr>
              <a:t>Bibliography, 5 pages of Essay, Table of Contents, cover, list of Illustrations.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400" dirty="0" smtClean="0">
              <a:latin typeface="+mn-lt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400" b="1" u="sng" dirty="0" smtClean="0">
                <a:latin typeface="+mn-lt"/>
              </a:rPr>
              <a:t>First week of </a:t>
            </a:r>
            <a:r>
              <a:rPr lang="en-US" sz="1400" b="1" u="sng" dirty="0">
                <a:latin typeface="+mn-lt"/>
              </a:rPr>
              <a:t>S</a:t>
            </a:r>
            <a:r>
              <a:rPr lang="en-US" sz="1400" b="1" u="sng" dirty="0" smtClean="0">
                <a:latin typeface="+mn-lt"/>
              </a:rPr>
              <a:t>ept.: </a:t>
            </a:r>
            <a:r>
              <a:rPr lang="en-US" sz="1400" dirty="0" smtClean="0">
                <a:latin typeface="+mn-lt"/>
              </a:rPr>
              <a:t>Rough </a:t>
            </a:r>
            <a:r>
              <a:rPr lang="en-US" sz="1400" dirty="0">
                <a:latin typeface="+mn-lt"/>
              </a:rPr>
              <a:t>D</a:t>
            </a:r>
            <a:r>
              <a:rPr lang="en-US" sz="1400" dirty="0" smtClean="0">
                <a:latin typeface="+mn-lt"/>
              </a:rPr>
              <a:t>raft due with Cover, table of contents, bibliography and list of Illustrations, Appendix.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400" dirty="0" smtClean="0">
              <a:latin typeface="+mn-lt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400" b="1" u="sng" dirty="0" smtClean="0">
                <a:latin typeface="+mn-lt"/>
              </a:rPr>
              <a:t>Dec. 12: </a:t>
            </a:r>
            <a:r>
              <a:rPr lang="en-US" sz="1400" dirty="0" smtClean="0">
                <a:latin typeface="+mn-lt"/>
              </a:rPr>
              <a:t>Final Draft of EE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924062" y="856357"/>
            <a:ext cx="285847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b="1" u="sng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Important Due Dates</a:t>
            </a:r>
            <a:endParaRPr lang="en-US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292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452</TotalTime>
  <Words>474</Words>
  <Application>Microsoft Office PowerPoint</Application>
  <PresentationFormat>On-screen Show (4:3)</PresentationFormat>
  <Paragraphs>91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ＭＳ Ｐゴシック</vt:lpstr>
      <vt:lpstr>Angsana New</vt:lpstr>
      <vt:lpstr>Arial</vt:lpstr>
      <vt:lpstr>Lucida Sans Unicode</vt:lpstr>
      <vt:lpstr>Verdana</vt:lpstr>
      <vt:lpstr>Wingdings 2</vt:lpstr>
      <vt:lpstr>Wingdings 3</vt:lpstr>
      <vt:lpstr>Concourse</vt:lpstr>
      <vt:lpstr>Visual Arts Extended Essay</vt:lpstr>
      <vt:lpstr>Overview</vt:lpstr>
      <vt:lpstr>Research is generated by…</vt:lpstr>
      <vt:lpstr>Visual Art Extended Essays must…</vt:lpstr>
      <vt:lpstr>Sample VA Extended Essay Titles</vt:lpstr>
      <vt:lpstr>VA Extended Essay Approach</vt:lpstr>
      <vt:lpstr>VA Extended Essay should include…</vt:lpstr>
      <vt:lpstr>What is different about a VA EE</vt:lpstr>
      <vt:lpstr>VA EE Due Dates</vt:lpstr>
      <vt:lpstr>PowerPoint Presentation</vt:lpstr>
    </vt:vector>
  </TitlesOfParts>
  <Company>Utica Community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Arts Overview</dc:title>
  <dc:creator>UCS</dc:creator>
  <cp:lastModifiedBy>SPEAR, JUSTIN</cp:lastModifiedBy>
  <cp:revision>72</cp:revision>
  <cp:lastPrinted>2013-11-05T19:10:38Z</cp:lastPrinted>
  <dcterms:created xsi:type="dcterms:W3CDTF">2010-11-15T20:29:09Z</dcterms:created>
  <dcterms:modified xsi:type="dcterms:W3CDTF">2014-02-14T13:22:29Z</dcterms:modified>
</cp:coreProperties>
</file>